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9" r:id="rId11"/>
    <p:sldId id="270" r:id="rId12"/>
    <p:sldId id="29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91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67" r:id="rId33"/>
    <p:sldId id="268" r:id="rId34"/>
    <p:sldId id="28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CC00"/>
    <a:srgbClr val="808080"/>
    <a:srgbClr val="777777"/>
    <a:srgbClr val="4D4D4D"/>
    <a:srgbClr val="292929"/>
    <a:srgbClr val="FF00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0929"/>
  </p:normalViewPr>
  <p:slideViewPr>
    <p:cSldViewPr snapToGrid="0">
      <p:cViewPr varScale="1">
        <p:scale>
          <a:sx n="83" d="100"/>
          <a:sy n="83" d="100"/>
        </p:scale>
        <p:origin x="-14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0"/>
            <a:ext cx="46926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  <a:latin typeface="Arial" charset="0"/>
              </a:rPr>
              <a:t>© Mark E. Damon - All Rights Reserved</a:t>
            </a:r>
            <a:endParaRPr lang="en-US" b="1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TEMP\GAMESF~1\COMPLE~1\WHOWAN~1\Lets%20Play%20Theme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TEMP\GAMESF~1\WHOWAN~1\Regis%20Walks%20In.wa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TEMP\GAMESF~1\COMPLE~1\WHOWAN~1\Value%20of%20Next%20Question.wa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TEMP\GAMESF~1\WHOWAN~1\Regis%20Walks%20In.wa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%20Documents\Student%20Teaching\Who%20Wants%20to%20Be\Lets%20Play%20Theme.wav" TargetMode="Externa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MYDOCU~1\POWERP~1\Value%20of%20Next%20Question.wa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TEMP\GAMESF~1\WHOWAN~1\Who%20Wants%20to%20Be%20a%20Millionaire.wav" TargetMode="External"/><Relationship Id="rId1" Type="http://schemas.openxmlformats.org/officeDocument/2006/relationships/audio" Target="file:///C:\TEMP\GAMESF~1\WHOWAN~1\New%20Question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867400" y="1508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943600" y="1492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943600" y="1812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943600" y="2117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943600" y="2422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5943600" y="2727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5943600" y="3032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5943600" y="3336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943600" y="3641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943600" y="3946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5943600" y="4251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5943600" y="4556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5943600" y="4860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5943600" y="5165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5943600" y="5470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5943600" y="5775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6781800" y="1508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6781800" y="1828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auto">
          <a:xfrm>
            <a:off x="6781800" y="2133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6781800" y="2438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6781800" y="2743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6781800" y="3048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781800" y="3352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6781800" y="3657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781800" y="3962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6781800" y="4267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1" name="Text Box 29"/>
          <p:cNvSpPr txBox="1">
            <a:spLocks noChangeArrowheads="1"/>
          </p:cNvSpPr>
          <p:nvPr/>
        </p:nvSpPr>
        <p:spPr bwMode="auto">
          <a:xfrm>
            <a:off x="6781800" y="4572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6781800" y="4876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3" name="Text Box 31"/>
          <p:cNvSpPr txBox="1">
            <a:spLocks noChangeArrowheads="1"/>
          </p:cNvSpPr>
          <p:nvPr/>
        </p:nvSpPr>
        <p:spPr bwMode="auto">
          <a:xfrm>
            <a:off x="6781800" y="5181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auto">
          <a:xfrm>
            <a:off x="6781800" y="5486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5" name="Text Box 33"/>
          <p:cNvSpPr txBox="1">
            <a:spLocks noChangeArrowheads="1"/>
          </p:cNvSpPr>
          <p:nvPr/>
        </p:nvSpPr>
        <p:spPr bwMode="auto">
          <a:xfrm>
            <a:off x="6781800" y="5791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06" name="Oval 34"/>
          <p:cNvSpPr>
            <a:spLocks noChangeArrowheads="1"/>
          </p:cNvSpPr>
          <p:nvPr/>
        </p:nvSpPr>
        <p:spPr bwMode="auto">
          <a:xfrm>
            <a:off x="6477000" y="5927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7" name="Oval 35"/>
          <p:cNvSpPr>
            <a:spLocks noChangeArrowheads="1"/>
          </p:cNvSpPr>
          <p:nvPr/>
        </p:nvSpPr>
        <p:spPr bwMode="auto">
          <a:xfrm>
            <a:off x="6477000" y="5622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8" name="Oval 36"/>
          <p:cNvSpPr>
            <a:spLocks noChangeArrowheads="1"/>
          </p:cNvSpPr>
          <p:nvPr/>
        </p:nvSpPr>
        <p:spPr bwMode="auto">
          <a:xfrm>
            <a:off x="6477000" y="5318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09" name="Oval 37"/>
          <p:cNvSpPr>
            <a:spLocks noChangeArrowheads="1"/>
          </p:cNvSpPr>
          <p:nvPr/>
        </p:nvSpPr>
        <p:spPr bwMode="auto">
          <a:xfrm>
            <a:off x="6477000" y="5013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0" name="Oval 38"/>
          <p:cNvSpPr>
            <a:spLocks noChangeArrowheads="1"/>
          </p:cNvSpPr>
          <p:nvPr/>
        </p:nvSpPr>
        <p:spPr bwMode="auto">
          <a:xfrm>
            <a:off x="6477000" y="4708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1" name="Oval 39"/>
          <p:cNvSpPr>
            <a:spLocks noChangeArrowheads="1"/>
          </p:cNvSpPr>
          <p:nvPr/>
        </p:nvSpPr>
        <p:spPr bwMode="auto">
          <a:xfrm>
            <a:off x="6477000" y="4403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2" name="Oval 40"/>
          <p:cNvSpPr>
            <a:spLocks noChangeArrowheads="1"/>
          </p:cNvSpPr>
          <p:nvPr/>
        </p:nvSpPr>
        <p:spPr bwMode="auto">
          <a:xfrm>
            <a:off x="6477000" y="4098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3" name="Oval 41"/>
          <p:cNvSpPr>
            <a:spLocks noChangeArrowheads="1"/>
          </p:cNvSpPr>
          <p:nvPr/>
        </p:nvSpPr>
        <p:spPr bwMode="auto">
          <a:xfrm>
            <a:off x="6477000" y="3794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4" name="Oval 42"/>
          <p:cNvSpPr>
            <a:spLocks noChangeArrowheads="1"/>
          </p:cNvSpPr>
          <p:nvPr/>
        </p:nvSpPr>
        <p:spPr bwMode="auto">
          <a:xfrm>
            <a:off x="6477000" y="3489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5" name="Oval 43"/>
          <p:cNvSpPr>
            <a:spLocks noChangeArrowheads="1"/>
          </p:cNvSpPr>
          <p:nvPr/>
        </p:nvSpPr>
        <p:spPr bwMode="auto">
          <a:xfrm>
            <a:off x="6477000" y="3184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116" name="Oval 44"/>
          <p:cNvSpPr>
            <a:spLocks noChangeArrowheads="1"/>
          </p:cNvSpPr>
          <p:nvPr/>
        </p:nvSpPr>
        <p:spPr bwMode="auto">
          <a:xfrm>
            <a:off x="6477000" y="2879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7" name="Oval 45"/>
          <p:cNvSpPr>
            <a:spLocks noChangeArrowheads="1"/>
          </p:cNvSpPr>
          <p:nvPr/>
        </p:nvSpPr>
        <p:spPr bwMode="auto">
          <a:xfrm>
            <a:off x="6477000" y="2574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8" name="Oval 46"/>
          <p:cNvSpPr>
            <a:spLocks noChangeArrowheads="1"/>
          </p:cNvSpPr>
          <p:nvPr/>
        </p:nvSpPr>
        <p:spPr bwMode="auto">
          <a:xfrm>
            <a:off x="6477000" y="2270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19" name="Oval 47"/>
          <p:cNvSpPr>
            <a:spLocks noChangeArrowheads="1"/>
          </p:cNvSpPr>
          <p:nvPr/>
        </p:nvSpPr>
        <p:spPr bwMode="auto">
          <a:xfrm>
            <a:off x="6477000" y="1965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0" name="Oval 48"/>
          <p:cNvSpPr>
            <a:spLocks noChangeArrowheads="1"/>
          </p:cNvSpPr>
          <p:nvPr/>
        </p:nvSpPr>
        <p:spPr bwMode="auto">
          <a:xfrm>
            <a:off x="6477000" y="1660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1" name="Text Box 49"/>
          <p:cNvSpPr txBox="1">
            <a:spLocks noChangeArrowheads="1"/>
          </p:cNvSpPr>
          <p:nvPr/>
        </p:nvSpPr>
        <p:spPr bwMode="auto">
          <a:xfrm>
            <a:off x="306388" y="1428750"/>
            <a:ext cx="5257800" cy="421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Welcome </a:t>
            </a:r>
            <a:r>
              <a:rPr lang="en-US" sz="3200" dirty="0" smtClean="0">
                <a:solidFill>
                  <a:schemeClr val="bg1"/>
                </a:solidFill>
                <a:latin typeface="Arial" charset="0"/>
              </a:rPr>
              <a:t>to Mrs. Janota’s </a:t>
            </a:r>
          </a:p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bg1"/>
                </a:solidFill>
                <a:latin typeface="Arial" charset="0"/>
              </a:rPr>
              <a:t>Foods I Class     Measurement Review! </a:t>
            </a:r>
          </a:p>
          <a:p>
            <a:pPr algn="ctr">
              <a:spcBef>
                <a:spcPct val="50000"/>
              </a:spcBef>
            </a:pPr>
            <a:r>
              <a:rPr lang="en-US" sz="4000" dirty="0" smtClean="0">
                <a:solidFill>
                  <a:schemeClr val="bg1"/>
                </a:solidFill>
                <a:latin typeface="Arial" charset="0"/>
              </a:rPr>
              <a:t>Lets play</a:t>
            </a:r>
            <a:r>
              <a:rPr lang="en-US" sz="4800" dirty="0" smtClean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4800" dirty="0" smtClean="0">
                <a:solidFill>
                  <a:schemeClr val="bg1"/>
                </a:solidFill>
                <a:latin typeface="Arial" charset="0"/>
              </a:rPr>
            </a:br>
            <a:r>
              <a:rPr lang="en-US" sz="4800" b="1" i="1" dirty="0" smtClean="0">
                <a:solidFill>
                  <a:schemeClr val="bg1"/>
                </a:solidFill>
                <a:latin typeface="Arial" charset="0"/>
              </a:rPr>
              <a:t>Who Wants to be a Millionaire!</a:t>
            </a:r>
            <a:endParaRPr lang="en-US" sz="4800" dirty="0">
              <a:solidFill>
                <a:schemeClr val="bg1"/>
              </a:solidFill>
            </a:endParaRPr>
          </a:p>
        </p:txBody>
      </p:sp>
      <p:sp>
        <p:nvSpPr>
          <p:cNvPr id="3122" name="Oval 50"/>
          <p:cNvSpPr>
            <a:spLocks noChangeArrowheads="1"/>
          </p:cNvSpPr>
          <p:nvPr/>
        </p:nvSpPr>
        <p:spPr bwMode="auto">
          <a:xfrm>
            <a:off x="4953000" y="533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3" name="Oval 51"/>
          <p:cNvSpPr>
            <a:spLocks noChangeArrowheads="1"/>
          </p:cNvSpPr>
          <p:nvPr/>
        </p:nvSpPr>
        <p:spPr bwMode="auto">
          <a:xfrm>
            <a:off x="7848600" y="533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4" name="Oval 52"/>
          <p:cNvSpPr>
            <a:spLocks noChangeArrowheads="1"/>
          </p:cNvSpPr>
          <p:nvPr/>
        </p:nvSpPr>
        <p:spPr bwMode="auto">
          <a:xfrm>
            <a:off x="6400800" y="533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5137150" y="673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3126" name="Picture 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6750050" y="565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27" name="AutoShape 55"/>
          <p:cNvSpPr>
            <a:spLocks noChangeArrowheads="1"/>
          </p:cNvSpPr>
          <p:nvPr/>
        </p:nvSpPr>
        <p:spPr bwMode="auto">
          <a:xfrm rot="5400000">
            <a:off x="8023225" y="800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8" name="Oval 56"/>
          <p:cNvSpPr>
            <a:spLocks noChangeArrowheads="1"/>
          </p:cNvSpPr>
          <p:nvPr/>
        </p:nvSpPr>
        <p:spPr bwMode="auto">
          <a:xfrm>
            <a:off x="8099425" y="647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auto">
          <a:xfrm rot="5400000">
            <a:off x="8328025" y="876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0" name="Oval 58"/>
          <p:cNvSpPr>
            <a:spLocks noChangeArrowheads="1"/>
          </p:cNvSpPr>
          <p:nvPr/>
        </p:nvSpPr>
        <p:spPr bwMode="auto">
          <a:xfrm>
            <a:off x="8404225" y="723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1" name="AutoShape 59"/>
          <p:cNvSpPr>
            <a:spLocks noChangeArrowheads="1"/>
          </p:cNvSpPr>
          <p:nvPr/>
        </p:nvSpPr>
        <p:spPr bwMode="auto">
          <a:xfrm rot="5400000">
            <a:off x="8632825" y="800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2" name="Oval 60"/>
          <p:cNvSpPr>
            <a:spLocks noChangeArrowheads="1"/>
          </p:cNvSpPr>
          <p:nvPr/>
        </p:nvSpPr>
        <p:spPr bwMode="auto">
          <a:xfrm>
            <a:off x="8709025" y="647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138" name="Lets Play Theme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9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38"/>
                </p:tgtEl>
              </p:cMediaNode>
            </p:audio>
          </p:childTnLst>
        </p:cTn>
      </p:par>
    </p:tnLst>
    <p:bldLst>
      <p:bldP spid="3121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571875" y="426402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5395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96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97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98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399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0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1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2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3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4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5405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6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7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8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409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5410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10"/>
                </p:tgtEl>
              </p:cMediaNode>
            </p:audio>
          </p:childTnLst>
        </p:cTn>
      </p:par>
    </p:tnLst>
    <p:bldLst>
      <p:bldP spid="153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228600" y="5943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800 mL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850 mL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950 mL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900 mL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6402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3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4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406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413" name="Rectangle 29"/>
          <p:cNvSpPr>
            <a:spLocks noChangeArrowheads="1"/>
          </p:cNvSpPr>
          <p:nvPr/>
        </p:nvSpPr>
        <p:spPr bwMode="auto">
          <a:xfrm>
            <a:off x="6696075" y="31353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4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0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1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3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5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6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7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28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6429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0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1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2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3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5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6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7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0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1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2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3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4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5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6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7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6448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49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0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1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2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453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454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5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6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7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8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59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60" name="Text Box 76"/>
          <p:cNvSpPr txBox="1">
            <a:spLocks noChangeArrowheads="1"/>
          </p:cNvSpPr>
          <p:nvPr/>
        </p:nvSpPr>
        <p:spPr bwMode="auto">
          <a:xfrm>
            <a:off x="685800" y="1203325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You mix 250 mL of water and 650 mL of water. How much water do you have?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6461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6463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16464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900 mL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6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4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61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63"/>
                </p:tgtEl>
              </p:cMediaNode>
            </p:audio>
          </p:childTnLst>
        </p:cTn>
      </p:par>
    </p:tnLst>
    <p:bldLst>
      <p:bldP spid="16398" grpId="0" autoUpdateAnimBg="0"/>
      <p:bldP spid="16399" grpId="0" autoUpdateAnimBg="0"/>
      <p:bldP spid="16400" grpId="0" autoUpdateAnimBg="0"/>
      <p:bldP spid="16401" grpId="0" autoUpdateAnimBg="0"/>
      <p:bldP spid="16460" grpId="0" autoUpdateAnimBg="0"/>
      <p:bldP spid="164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 rot="299">
            <a:off x="752475" y="36195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chemeClr val="bg1"/>
                </a:solidFill>
                <a:latin typeface="Arial" charset="0"/>
              </a:rPr>
              <a:t>Congratulations!</a:t>
            </a:r>
            <a:endParaRPr lang="en-US" sz="6000" b="1">
              <a:solidFill>
                <a:schemeClr val="bg1"/>
              </a:solidFill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 rot="299">
            <a:off x="755650" y="2352675"/>
            <a:ext cx="78517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>
                <a:solidFill>
                  <a:srgbClr val="FFCC00"/>
                </a:solidFill>
                <a:latin typeface="Arial" charset="0"/>
              </a:rPr>
              <a:t>You’ve Reached</a:t>
            </a:r>
            <a:endParaRPr lang="en-US" sz="6600" b="1">
              <a:solidFill>
                <a:srgbClr val="FFCC00"/>
              </a:solidFill>
            </a:endParaRPr>
          </a:p>
        </p:txBody>
      </p:sp>
      <p:pic>
        <p:nvPicPr>
          <p:cNvPr id="36868" name="Regis Walks I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346325" y="3511550"/>
            <a:ext cx="42433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FFCC00"/>
                </a:solidFill>
                <a:latin typeface="Arial" charset="0"/>
              </a:rPr>
              <a:t>the $1,000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389188" y="4699000"/>
            <a:ext cx="43338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FFCC00"/>
                </a:solidFill>
                <a:latin typeface="Arial" charset="0"/>
              </a:rPr>
              <a:t>Milestone!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 rot="299">
            <a:off x="776288" y="38735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chemeClr val="accent2"/>
                </a:solidFill>
                <a:latin typeface="Arial" charset="0"/>
              </a:rPr>
              <a:t>Congratulations!</a:t>
            </a:r>
            <a:endParaRPr lang="en-US" sz="6000" b="1">
              <a:solidFill>
                <a:schemeClr val="accent2"/>
              </a:solidFill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 rot="299">
            <a:off x="842963" y="43180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rgbClr val="FFCC00"/>
                </a:solidFill>
                <a:latin typeface="Arial" charset="0"/>
              </a:rPr>
              <a:t>Congratulations!</a:t>
            </a:r>
            <a:endParaRPr lang="en-US" sz="6000" b="1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75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8"/>
                </p:tgtEl>
              </p:cMediaNode>
            </p:audio>
          </p:childTnLst>
        </p:cTn>
      </p:par>
    </p:tnLst>
    <p:bldLst>
      <p:bldP spid="36866" grpId="0" autoUpdateAnimBg="0"/>
      <p:bldP spid="36867" grpId="0" autoUpdateAnimBg="0"/>
      <p:bldP spid="36869" grpId="0" autoUpdateAnimBg="0"/>
      <p:bldP spid="36870" grpId="0" autoUpdateAnimBg="0"/>
      <p:bldP spid="36871" grpId="0" autoUpdateAnimBg="0"/>
      <p:bldP spid="3687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571875" y="396716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5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40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7443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4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5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6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7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8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49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0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1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2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7453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4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5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6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457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7458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58"/>
                </p:tgtEl>
              </p:cMediaNode>
            </p:audio>
          </p:childTnLst>
        </p:cTn>
      </p:par>
    </p:tnLst>
    <p:bldLst>
      <p:bldP spid="174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48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14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50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60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8450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51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52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58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6696075" y="283845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6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8467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3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6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477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8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79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3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4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5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8486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87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88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89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0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1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2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3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4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5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8496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7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8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499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0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8501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502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3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4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5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6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7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508" name="Text Box 76"/>
          <p:cNvSpPr txBox="1">
            <a:spLocks noChangeArrowheads="1"/>
          </p:cNvSpPr>
          <p:nvPr/>
        </p:nvSpPr>
        <p:spPr bwMode="auto">
          <a:xfrm>
            <a:off x="685800" y="605791"/>
            <a:ext cx="5181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There are 8 ounces in a cup. How many ounces are in </a:t>
            </a:r>
          </a:p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6 cups?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8509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8511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18512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48 ounces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5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8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85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509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511"/>
                </p:tgtEl>
              </p:cMediaNode>
            </p:audio>
          </p:childTnLst>
        </p:cTn>
      </p:par>
    </p:tnLst>
    <p:bldLst>
      <p:bldP spid="18446" grpId="0" autoUpdateAnimBg="0"/>
      <p:bldP spid="18447" grpId="0" autoUpdateAnimBg="0"/>
      <p:bldP spid="18448" grpId="0" autoUpdateAnimBg="0"/>
      <p:bldP spid="18449" grpId="0" autoUpdateAnimBg="0"/>
      <p:bldP spid="18508" grpId="0" autoUpdateAnimBg="0"/>
      <p:bldP spid="185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571875" y="365283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0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4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5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6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9487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8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89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90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9491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2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3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4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5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6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7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8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499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0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9501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2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3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4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9505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9506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5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06"/>
                </p:tgtEl>
              </p:cMediaNode>
            </p:audio>
          </p:childTnLst>
        </p:cTn>
      </p:par>
    </p:tnLst>
    <p:bldLst>
      <p:bldP spid="194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952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1/2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½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½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99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0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6696075" y="25415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0515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7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2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3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4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525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6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7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8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29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0530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31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32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33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0534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5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6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7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8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9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0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1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2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3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0544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5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6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7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48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0549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50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1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2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3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4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5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56" name="Text Box 76"/>
          <p:cNvSpPr txBox="1">
            <a:spLocks noChangeArrowheads="1"/>
          </p:cNvSpPr>
          <p:nvPr/>
        </p:nvSpPr>
        <p:spPr bwMode="auto">
          <a:xfrm>
            <a:off x="685800" y="67437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You have 4 pounds of meat. You cook 2 ½ pounds. How much is left?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0557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20559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0560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1 ½ pounds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0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57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59"/>
                </p:tgtEl>
              </p:cMediaNode>
            </p:audio>
          </p:childTnLst>
        </p:cTn>
      </p:par>
    </p:tnLst>
    <p:bldLst>
      <p:bldP spid="20494" grpId="0" autoUpdateAnimBg="0"/>
      <p:bldP spid="20495" grpId="0" autoUpdateAnimBg="0"/>
      <p:bldP spid="20496" grpId="0" autoUpdateAnimBg="0"/>
      <p:bldP spid="20497" grpId="0" autoUpdateAnimBg="0"/>
      <p:bldP spid="20556" grpId="0" autoUpdateAnimBg="0"/>
      <p:bldP spid="2056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55" name="Rectangle 51"/>
          <p:cNvSpPr>
            <a:spLocks noChangeArrowheads="1"/>
          </p:cNvSpPr>
          <p:nvPr/>
        </p:nvSpPr>
        <p:spPr bwMode="auto">
          <a:xfrm>
            <a:off x="3571875" y="33385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1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3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4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29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1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2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1539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0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1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2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3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4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5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6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7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48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1549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50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51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52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53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1554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5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54"/>
                </p:tgtEl>
              </p:cMediaNode>
            </p:audio>
          </p:childTnLst>
        </p:cTn>
      </p:par>
    </p:tnLst>
    <p:bldLst>
      <p:bldP spid="2155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4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5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6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0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1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cups	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½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8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550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53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6696075" y="22098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58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59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1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2563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4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5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6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56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6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257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7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2578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79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80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81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2582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3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4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5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6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7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8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89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0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1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2592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3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4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5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6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2597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98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599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00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01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02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03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604" name="Text Box 76"/>
          <p:cNvSpPr txBox="1">
            <a:spLocks noChangeArrowheads="1"/>
          </p:cNvSpPr>
          <p:nvPr/>
        </p:nvSpPr>
        <p:spPr bwMode="auto">
          <a:xfrm>
            <a:off x="685800" y="92583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A recipe calls for 3 cups of milk. How many cups for a half recipe?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2605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22607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2608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1 ½ cup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6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2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26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05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07"/>
                </p:tgtEl>
              </p:cMediaNode>
            </p:audio>
          </p:childTnLst>
        </p:cTn>
      </p:par>
    </p:tnLst>
    <p:bldLst>
      <p:bldP spid="22542" grpId="0" autoUpdateAnimBg="0"/>
      <p:bldP spid="22543" grpId="0" autoUpdateAnimBg="0"/>
      <p:bldP spid="22544" grpId="0" autoUpdateAnimBg="0"/>
      <p:bldP spid="22545" grpId="0" autoUpdateAnimBg="0"/>
      <p:bldP spid="22604" grpId="0" autoUpdateAnimBg="0"/>
      <p:bldP spid="2260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571875" y="30591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4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3587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88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89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0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1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2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3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4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5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6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3597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8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599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00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601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3602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602"/>
                </p:tgtEl>
              </p:cMediaNode>
            </p:audio>
          </p:childTnLst>
        </p:cTn>
      </p:par>
    </p:tnLst>
    <p:bldLst>
      <p:bldP spid="235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3" name="Rectangle 49"/>
          <p:cNvSpPr>
            <a:spLocks noChangeArrowheads="1"/>
          </p:cNvSpPr>
          <p:nvPr/>
        </p:nvSpPr>
        <p:spPr bwMode="auto">
          <a:xfrm>
            <a:off x="3571875" y="54864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0" name="Text Box 26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6173" name="Text Box 29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6177" name="Oval 33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78" name="Oval 34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79" name="Oval 35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0" name="Oval 36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1" name="Oval 37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2" name="Oval 38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3" name="Oval 39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4" name="Oval 40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5" name="Oval 41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6" name="Oval 42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6187" name="Oval 43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1" name="Oval 47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194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94"/>
                </p:tgtEl>
              </p:cMediaNode>
            </p:audio>
          </p:childTnLst>
        </p:cTn>
      </p:par>
    </p:tnLst>
    <p:bldLst>
      <p:bldP spid="619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7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8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2/8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2/4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½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6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4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6696075" y="191293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6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8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09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0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2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3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4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5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7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19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4621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2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3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4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5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7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8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4630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1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2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3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4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5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6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7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3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464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4645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64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4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5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5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52" name="Text Box 76"/>
          <p:cNvSpPr txBox="1">
            <a:spLocks noChangeArrowheads="1"/>
          </p:cNvSpPr>
          <p:nvPr/>
        </p:nvSpPr>
        <p:spPr bwMode="auto">
          <a:xfrm>
            <a:off x="685800" y="74295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Mix ¼ cup of instant coco and ¼ cup of instant coffee. How much mixture in all?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653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24655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4656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½ cup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6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4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46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53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655"/>
                </p:tgtEl>
              </p:cMediaNode>
            </p:audio>
          </p:childTnLst>
        </p:cTn>
      </p:par>
    </p:tnLst>
    <p:bldLst>
      <p:bldP spid="24590" grpId="0" autoUpdateAnimBg="0"/>
      <p:bldP spid="24591" grpId="0" autoUpdateAnimBg="0"/>
      <p:bldP spid="24592" grpId="0" autoUpdateAnimBg="0"/>
      <p:bldP spid="24593" grpId="0" autoUpdateAnimBg="0"/>
      <p:bldP spid="24652" grpId="0" autoUpdateAnimBg="0"/>
      <p:bldP spid="2465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571875" y="27447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19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5626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5631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32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33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34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5635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6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7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8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39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0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1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2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3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4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45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6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7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8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49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5650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50"/>
                </p:tgtEl>
              </p:cMediaNode>
            </p:audio>
          </p:childTnLst>
        </p:cTn>
      </p:par>
    </p:tnLst>
    <p:bldLst>
      <p:bldP spid="2560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 liters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4.5 liters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5 liters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5.5 liters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6642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3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4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53" name="Rectangle 29"/>
          <p:cNvSpPr>
            <a:spLocks noChangeArrowheads="1"/>
          </p:cNvSpPr>
          <p:nvPr/>
        </p:nvSpPr>
        <p:spPr bwMode="auto">
          <a:xfrm>
            <a:off x="6696075" y="15986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2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654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6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7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6659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0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1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2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3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664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5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6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7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68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669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0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1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2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3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6674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5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6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7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6678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79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0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1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2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3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4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5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6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7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6688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89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0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1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2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6693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94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5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6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7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8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699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6700" name="Text Box 76"/>
          <p:cNvSpPr txBox="1">
            <a:spLocks noChangeArrowheads="1"/>
          </p:cNvSpPr>
          <p:nvPr/>
        </p:nvSpPr>
        <p:spPr bwMode="auto">
          <a:xfrm>
            <a:off x="685800" y="77724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Combine 1 liter of pop, 1.5 liters of juice, and 2 liters of cider. How much liquid in all?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701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26703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6704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4.5 liters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6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67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701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703"/>
                </p:tgtEl>
              </p:cMediaNode>
            </p:audio>
          </p:childTnLst>
        </p:cTn>
      </p:par>
    </p:tnLst>
    <p:bldLst>
      <p:bldP spid="26638" grpId="0" autoUpdateAnimBg="0"/>
      <p:bldP spid="26639" grpId="0" autoUpdateAnimBg="0"/>
      <p:bldP spid="26640" grpId="0" autoUpdateAnimBg="0"/>
      <p:bldP spid="26641" grpId="0" autoUpdateAnimBg="0"/>
      <p:bldP spid="26700" grpId="0" autoUpdateAnimBg="0"/>
      <p:bldP spid="2670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 rot="299">
            <a:off x="752475" y="36195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chemeClr val="bg1"/>
                </a:solidFill>
                <a:latin typeface="Arial" charset="0"/>
              </a:rPr>
              <a:t>Congratulations!</a:t>
            </a:r>
            <a:endParaRPr lang="en-US" sz="6000" b="1">
              <a:solidFill>
                <a:schemeClr val="bg1"/>
              </a:solidFill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 rot="299">
            <a:off x="755650" y="2352675"/>
            <a:ext cx="78517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600" b="1">
                <a:solidFill>
                  <a:srgbClr val="FFCC00"/>
                </a:solidFill>
                <a:latin typeface="Arial" charset="0"/>
              </a:rPr>
              <a:t>You’ve Reached</a:t>
            </a:r>
            <a:endParaRPr lang="en-US" sz="6600" b="1">
              <a:solidFill>
                <a:srgbClr val="FFCC00"/>
              </a:solidFill>
            </a:endParaRPr>
          </a:p>
        </p:txBody>
      </p:sp>
      <p:pic>
        <p:nvPicPr>
          <p:cNvPr id="37893" name="Regis Walks I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2241550" y="3511550"/>
            <a:ext cx="47101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FFCC00"/>
                </a:solidFill>
                <a:latin typeface="Arial" charset="0"/>
              </a:rPr>
              <a:t>the $32,000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2389188" y="4699000"/>
            <a:ext cx="43338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chemeClr val="accent2"/>
            </a:outerShdw>
          </a:effectLst>
        </p:spPr>
        <p:txBody>
          <a:bodyPr wrap="none">
            <a:spAutoFit/>
          </a:bodyPr>
          <a:lstStyle/>
          <a:p>
            <a:r>
              <a:rPr lang="en-US" sz="6600" b="1">
                <a:solidFill>
                  <a:srgbClr val="FFCC00"/>
                </a:solidFill>
                <a:latin typeface="Arial" charset="0"/>
              </a:rPr>
              <a:t>Milestone!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 rot="299">
            <a:off x="776288" y="38735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chemeClr val="accent2"/>
                </a:solidFill>
                <a:latin typeface="Arial" charset="0"/>
              </a:rPr>
              <a:t>Congratulations!</a:t>
            </a:r>
            <a:endParaRPr lang="en-US" sz="6000" b="1">
              <a:solidFill>
                <a:schemeClr val="accent2"/>
              </a:solidFill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 rot="299">
            <a:off x="842963" y="431800"/>
            <a:ext cx="7851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6000" b="1">
                <a:solidFill>
                  <a:srgbClr val="FFCC00"/>
                </a:solidFill>
                <a:latin typeface="Arial" charset="0"/>
              </a:rPr>
              <a:t>Congratulations!</a:t>
            </a:r>
            <a:endParaRPr lang="en-US" sz="6000" b="1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75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7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93"/>
                </p:tgtEl>
              </p:cMediaNode>
            </p:audio>
          </p:childTnLst>
        </p:cTn>
      </p:par>
    </p:tnLst>
    <p:bldLst>
      <p:bldP spid="37891" grpId="0" autoUpdateAnimBg="0"/>
      <p:bldP spid="37892" grpId="0" autoUpdateAnimBg="0"/>
      <p:bldP spid="37894" grpId="0" autoUpdateAnimBg="0"/>
      <p:bldP spid="37895" grpId="0" autoUpdateAnimBg="0"/>
      <p:bldP spid="37896" grpId="0" autoUpdateAnimBg="0"/>
      <p:bldP spid="3789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3571875" y="24130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5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6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7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82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7683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4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5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6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7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8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89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0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1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2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7693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4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5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6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697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7698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98"/>
                </p:tgtEl>
              </p:cMediaNode>
            </p:audio>
          </p:childTnLst>
        </p:cTn>
      </p:par>
    </p:tnLst>
    <p:bldLst>
      <p:bldP spid="276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¾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¾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1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2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3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51" name="Rectangle 79"/>
          <p:cNvSpPr>
            <a:spLocks noChangeArrowheads="1"/>
          </p:cNvSpPr>
          <p:nvPr/>
        </p:nvSpPr>
        <p:spPr bwMode="auto">
          <a:xfrm>
            <a:off x="6696075" y="12842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695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699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0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702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3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6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8707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8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09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0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1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3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19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4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5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8726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27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28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29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0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1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2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3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4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5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736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7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8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39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0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8741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742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3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4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5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6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7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748" name="Text Box 76"/>
          <p:cNvSpPr txBox="1">
            <a:spLocks noChangeArrowheads="1"/>
          </p:cNvSpPr>
          <p:nvPr/>
        </p:nvSpPr>
        <p:spPr bwMode="auto">
          <a:xfrm>
            <a:off x="685800" y="1203325"/>
            <a:ext cx="518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Mix ½ cup sugar and 1 ¼ cups flour. How many cups in all? 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749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28752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28753" name="AutoShape 81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1 ¾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8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28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749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752"/>
                </p:tgtEl>
              </p:cMediaNode>
            </p:audio>
          </p:childTnLst>
        </p:cTn>
      </p:par>
    </p:tnLst>
    <p:bldLst>
      <p:bldP spid="28686" grpId="0" autoUpdateAnimBg="0"/>
      <p:bldP spid="28687" grpId="0" autoUpdateAnimBg="0"/>
      <p:bldP spid="28688" grpId="0" autoUpdateAnimBg="0"/>
      <p:bldP spid="28689" grpId="0" autoUpdateAnimBg="0"/>
      <p:bldP spid="28748" grpId="0" autoUpdateAnimBg="0"/>
      <p:bldP spid="2875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571875" y="21351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1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3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4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6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29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29731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2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3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4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5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6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7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8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39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0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9741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2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3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4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45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9746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7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46"/>
                </p:tgtEl>
              </p:cMediaNode>
            </p:audio>
          </p:childTnLst>
        </p:cTn>
      </p:par>
    </p:tnLst>
    <p:bldLst>
      <p:bldP spid="2970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100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781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200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130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160 ounces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0738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6696075" y="100647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50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1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3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0755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6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7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8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59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60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1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2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3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4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0765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6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7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8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69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0770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71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72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73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0774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5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6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7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8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79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0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1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2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3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0784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5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6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7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88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0789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90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1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2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3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4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5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96" name="Text Box 76"/>
          <p:cNvSpPr txBox="1">
            <a:spLocks noChangeArrowheads="1"/>
          </p:cNvSpPr>
          <p:nvPr/>
        </p:nvSpPr>
        <p:spPr bwMode="auto">
          <a:xfrm>
            <a:off x="685800" y="571500"/>
            <a:ext cx="5181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There are 32 ounces in a quart. How many ounces are in </a:t>
            </a:r>
          </a:p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 quarts?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97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30799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30800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160 ounces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0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0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7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99"/>
                </p:tgtEl>
              </p:cMediaNode>
            </p:audio>
          </p:childTnLst>
        </p:cTn>
      </p:par>
    </p:tnLst>
    <p:bldLst>
      <p:bldP spid="30734" grpId="0" autoUpdateAnimBg="0"/>
      <p:bldP spid="30735" grpId="0" autoUpdateAnimBg="0"/>
      <p:bldP spid="30736" grpId="0" autoUpdateAnimBg="0"/>
      <p:bldP spid="30737" grpId="0" autoUpdateAnimBg="0"/>
      <p:bldP spid="30796" grpId="0" autoUpdateAnimBg="0"/>
      <p:bldP spid="3080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571875" y="183515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4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1775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6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7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8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1779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0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1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2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3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4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5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6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7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88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1789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0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1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2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793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1794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94"/>
                </p:tgtEl>
              </p:cMediaNode>
            </p:audio>
          </p:childTnLst>
        </p:cTn>
      </p:par>
    </p:tnLst>
    <p:bldLst>
      <p:bldP spid="3174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2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5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6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8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79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12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6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7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10 pounds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2786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7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8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89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790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6696075" y="70802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793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794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795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796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798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799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0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1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2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2803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4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5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6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80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0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281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6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7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2818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19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20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21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2822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3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4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5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6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7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8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29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0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1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2832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3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4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5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6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2837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838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39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0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1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2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3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2844" name="Text Box 76"/>
          <p:cNvSpPr txBox="1">
            <a:spLocks noChangeArrowheads="1"/>
          </p:cNvSpPr>
          <p:nvPr/>
        </p:nvSpPr>
        <p:spPr bwMode="auto">
          <a:xfrm>
            <a:off x="685800" y="685800"/>
            <a:ext cx="5181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A recipe that makes 4 servings has 3 pounds of beef. How many pounds for making 8 servings?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2845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32847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32848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6 pounds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8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28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45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847"/>
                </p:tgtEl>
              </p:cMediaNode>
            </p:audio>
          </p:childTnLst>
        </p:cTn>
      </p:par>
    </p:tnLst>
    <p:bldLst>
      <p:bldP spid="32782" grpId="0" autoUpdateAnimBg="0"/>
      <p:bldP spid="32783" grpId="0" autoUpdateAnimBg="0"/>
      <p:bldP spid="32784" grpId="0" autoUpdateAnimBg="0"/>
      <p:bldP spid="32785" grpId="0" autoUpdateAnimBg="0"/>
      <p:bldP spid="32844" grpId="0" autoUpdateAnimBg="0"/>
      <p:bldP spid="328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4579620" y="579882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and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198" name="Rectangle 78"/>
          <p:cNvSpPr>
            <a:spLocks noChangeArrowheads="1"/>
          </p:cNvSpPr>
          <p:nvPr/>
        </p:nvSpPr>
        <p:spPr bwMode="auto">
          <a:xfrm>
            <a:off x="6696075" y="43576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3" name="Text Box 43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164" name="Text Box 44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5" name="Text Box 45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6" name="Text Box 46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7" name="Text Box 47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68" name="Text Box 48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5169" name="Text Box 49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70" name="Text Box 50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71" name="Text Box 51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72" name="Text Box 52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5173" name="Oval 53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4" name="Oval 54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5" name="Oval 55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6" name="Oval 56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7" name="Oval 57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8" name="Oval 58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9" name="Oval 59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0" name="Oval 60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1" name="Oval 61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2" name="Oval 62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183" name="Oval 63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4" name="Oval 64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5" name="Oval 65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6" name="Oval 66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7" name="Oval 67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188" name="Picture 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89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0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1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2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3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4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5" name="Text Box 75"/>
          <p:cNvSpPr txBox="1">
            <a:spLocks noChangeArrowheads="1"/>
          </p:cNvSpPr>
          <p:nvPr/>
        </p:nvSpPr>
        <p:spPr bwMode="auto">
          <a:xfrm>
            <a:off x="685800" y="617220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Tina uses ½ cup of granulated sugar and ½ cup of brown sugar. How much sugar in all?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96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5197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5201" name="AutoShape 81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   1 cup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1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96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97"/>
                </p:tgtEl>
              </p:cMediaNode>
            </p:audio>
          </p:childTnLst>
        </p:cTn>
      </p:par>
    </p:tnLst>
    <p:bldLst>
      <p:bldP spid="5134" grpId="0" autoUpdateAnimBg="0"/>
      <p:bldP spid="5135" grpId="0" autoUpdateAnimBg="0"/>
      <p:bldP spid="5136" grpId="0" autoUpdateAnimBg="0"/>
      <p:bldP spid="5137" grpId="0" autoUpdateAnimBg="0"/>
      <p:bldP spid="5195" grpId="0" autoUpdateAnimBg="0"/>
      <p:bldP spid="520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571875" y="151923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1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2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3813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4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7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19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0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1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4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5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6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3827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28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29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0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1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2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3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4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5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6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3837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8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39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40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841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3842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42"/>
                </p:tgtEl>
              </p:cMediaNode>
            </p:audio>
          </p:childTnLst>
        </p:cTn>
      </p:par>
    </p:tnLst>
    <p:bldLst>
      <p:bldP spid="3379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4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6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7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29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1 ¼ cup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¼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4834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5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6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4838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45" name="Rectangle 29"/>
          <p:cNvSpPr>
            <a:spLocks noChangeArrowheads="1"/>
          </p:cNvSpPr>
          <p:nvPr/>
        </p:nvSpPr>
        <p:spPr bwMode="auto">
          <a:xfrm>
            <a:off x="6696075" y="4064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3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4840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1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2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3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4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4846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7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8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49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0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34851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2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3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4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5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4856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7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8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59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0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34861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2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3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4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5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34866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7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8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69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34870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1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2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3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4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5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6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7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7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488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4885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8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8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9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9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92" name="Text Box 76"/>
          <p:cNvSpPr txBox="1">
            <a:spLocks noChangeArrowheads="1"/>
          </p:cNvSpPr>
          <p:nvPr/>
        </p:nvSpPr>
        <p:spPr bwMode="auto">
          <a:xfrm>
            <a:off x="685800" y="86868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You have 3 ½ cups of sugar. You use 1 ¼ cups. How many cups are left?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34893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34895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34896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2 ¼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8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34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48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93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95"/>
                </p:tgtEl>
              </p:cMediaNode>
            </p:audio>
          </p:childTnLst>
        </p:cTn>
      </p:par>
    </p:tnLst>
    <p:bldLst>
      <p:bldP spid="34830" grpId="0" autoUpdateAnimBg="0"/>
      <p:bldP spid="34831" grpId="0" autoUpdateAnimBg="0"/>
      <p:bldP spid="34832" grpId="0" autoUpdateAnimBg="0"/>
      <p:bldP spid="34833" grpId="0" autoUpdateAnimBg="0"/>
      <p:bldP spid="34892" grpId="0" autoUpdateAnimBg="0"/>
      <p:bldP spid="3489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571875" y="11826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6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3347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8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49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0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1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2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3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4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5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6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3357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8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59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0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61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362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2"/>
                </p:tgtEl>
              </p:cMediaNode>
            </p:audio>
          </p:childTnLst>
        </p:cTn>
      </p:par>
    </p:tnLst>
    <p:bldLst>
      <p:bldP spid="133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6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5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4354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5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6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6696075" y="6985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66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8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69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0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4371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3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7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8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79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0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3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4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5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7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4390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1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2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3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4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5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6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7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8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399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4400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1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2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3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4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4405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406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7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8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09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10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11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412" name="Text Box 76"/>
          <p:cNvSpPr txBox="1">
            <a:spLocks noChangeArrowheads="1"/>
          </p:cNvSpPr>
          <p:nvPr/>
        </p:nvSpPr>
        <p:spPr bwMode="auto">
          <a:xfrm>
            <a:off x="685800" y="78867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2 celery stalks make 1 cup chopped. How many cups would 6 stalks make?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4413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4415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14416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3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4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44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13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415"/>
                </p:tgtEl>
              </p:cMediaNode>
            </p:audio>
          </p:childTnLst>
        </p:cTn>
      </p:par>
    </p:tnLst>
    <p:bldLst>
      <p:bldP spid="14350" grpId="0" autoUpdateAnimBg="0"/>
      <p:bldP spid="14351" grpId="0" autoUpdateAnimBg="0"/>
      <p:bldP spid="14352" grpId="0" autoUpdateAnimBg="0"/>
      <p:bldP spid="14353" grpId="0" autoUpdateAnimBg="0"/>
      <p:bldP spid="14412" grpId="0" autoUpdateAnimBg="0"/>
      <p:bldP spid="144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Lets Play Theme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grpSp>
        <p:nvGrpSpPr>
          <p:cNvPr id="35844" name="Group 4"/>
          <p:cNvGrpSpPr>
            <a:grpSpLocks/>
          </p:cNvGrpSpPr>
          <p:nvPr/>
        </p:nvGrpSpPr>
        <p:grpSpPr bwMode="auto">
          <a:xfrm>
            <a:off x="9220200" y="457200"/>
            <a:ext cx="7239000" cy="5638800"/>
            <a:chOff x="0" y="288"/>
            <a:chExt cx="4560" cy="3552"/>
          </a:xfrm>
        </p:grpSpPr>
        <p:sp>
          <p:nvSpPr>
            <p:cNvPr id="35845" name="Rectangle 5"/>
            <p:cNvSpPr>
              <a:spLocks noChangeArrowheads="1"/>
            </p:cNvSpPr>
            <p:nvPr/>
          </p:nvSpPr>
          <p:spPr bwMode="auto">
            <a:xfrm>
              <a:off x="0" y="28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6" name="Rectangle 6"/>
            <p:cNvSpPr>
              <a:spLocks noChangeArrowheads="1"/>
            </p:cNvSpPr>
            <p:nvPr/>
          </p:nvSpPr>
          <p:spPr bwMode="auto">
            <a:xfrm>
              <a:off x="0" y="86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47" name="Rectangle 7"/>
            <p:cNvSpPr>
              <a:spLocks noChangeArrowheads="1"/>
            </p:cNvSpPr>
            <p:nvPr/>
          </p:nvSpPr>
          <p:spPr bwMode="auto">
            <a:xfrm>
              <a:off x="0" y="144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48" name="Rectangle 8"/>
            <p:cNvSpPr>
              <a:spLocks noChangeArrowheads="1"/>
            </p:cNvSpPr>
            <p:nvPr/>
          </p:nvSpPr>
          <p:spPr bwMode="auto">
            <a:xfrm>
              <a:off x="0" y="201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49" name="Rectangle 9"/>
            <p:cNvSpPr>
              <a:spLocks noChangeArrowheads="1"/>
            </p:cNvSpPr>
            <p:nvPr/>
          </p:nvSpPr>
          <p:spPr bwMode="auto">
            <a:xfrm>
              <a:off x="0" y="2592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0" name="Rectangle 10"/>
            <p:cNvSpPr>
              <a:spLocks noChangeArrowheads="1"/>
            </p:cNvSpPr>
            <p:nvPr/>
          </p:nvSpPr>
          <p:spPr bwMode="auto">
            <a:xfrm>
              <a:off x="0" y="3168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51" name="Rectangle 11"/>
            <p:cNvSpPr>
              <a:spLocks noChangeArrowheads="1"/>
            </p:cNvSpPr>
            <p:nvPr/>
          </p:nvSpPr>
          <p:spPr bwMode="auto">
            <a:xfrm>
              <a:off x="0" y="3744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52" name="Group 12"/>
          <p:cNvGrpSpPr>
            <a:grpSpLocks/>
          </p:cNvGrpSpPr>
          <p:nvPr/>
        </p:nvGrpSpPr>
        <p:grpSpPr bwMode="auto">
          <a:xfrm rot="-16200000">
            <a:off x="266700" y="7734300"/>
            <a:ext cx="7239000" cy="5638800"/>
            <a:chOff x="0" y="480"/>
            <a:chExt cx="4560" cy="3552"/>
          </a:xfrm>
        </p:grpSpPr>
        <p:sp>
          <p:nvSpPr>
            <p:cNvPr id="35853" name="Rectangle 13"/>
            <p:cNvSpPr>
              <a:spLocks noChangeArrowheads="1"/>
            </p:cNvSpPr>
            <p:nvPr/>
          </p:nvSpPr>
          <p:spPr bwMode="auto">
            <a:xfrm>
              <a:off x="0" y="48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4" name="Rectangle 14"/>
            <p:cNvSpPr>
              <a:spLocks noChangeArrowheads="1"/>
            </p:cNvSpPr>
            <p:nvPr/>
          </p:nvSpPr>
          <p:spPr bwMode="auto">
            <a:xfrm>
              <a:off x="0" y="105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55" name="Rectangle 15"/>
            <p:cNvSpPr>
              <a:spLocks noChangeArrowheads="1"/>
            </p:cNvSpPr>
            <p:nvPr/>
          </p:nvSpPr>
          <p:spPr bwMode="auto">
            <a:xfrm>
              <a:off x="0" y="163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56" name="Rectangle 16"/>
            <p:cNvSpPr>
              <a:spLocks noChangeArrowheads="1"/>
            </p:cNvSpPr>
            <p:nvPr/>
          </p:nvSpPr>
          <p:spPr bwMode="auto">
            <a:xfrm>
              <a:off x="0" y="220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57" name="Rectangle 17"/>
            <p:cNvSpPr>
              <a:spLocks noChangeArrowheads="1"/>
            </p:cNvSpPr>
            <p:nvPr/>
          </p:nvSpPr>
          <p:spPr bwMode="auto">
            <a:xfrm>
              <a:off x="0" y="278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58" name="Rectangle 18"/>
            <p:cNvSpPr>
              <a:spLocks noChangeArrowheads="1"/>
            </p:cNvSpPr>
            <p:nvPr/>
          </p:nvSpPr>
          <p:spPr bwMode="auto">
            <a:xfrm>
              <a:off x="0" y="336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59" name="Rectangle 19"/>
            <p:cNvSpPr>
              <a:spLocks noChangeArrowheads="1"/>
            </p:cNvSpPr>
            <p:nvPr/>
          </p:nvSpPr>
          <p:spPr bwMode="auto">
            <a:xfrm>
              <a:off x="0" y="393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60" name="Group 20"/>
          <p:cNvGrpSpPr>
            <a:grpSpLocks/>
          </p:cNvGrpSpPr>
          <p:nvPr/>
        </p:nvGrpSpPr>
        <p:grpSpPr bwMode="auto">
          <a:xfrm>
            <a:off x="-7239000" y="152400"/>
            <a:ext cx="7239000" cy="6553200"/>
            <a:chOff x="0" y="96"/>
            <a:chExt cx="4560" cy="4128"/>
          </a:xfrm>
        </p:grpSpPr>
        <p:sp>
          <p:nvSpPr>
            <p:cNvPr id="35861" name="Rectangle 21"/>
            <p:cNvSpPr>
              <a:spLocks noChangeArrowheads="1"/>
            </p:cNvSpPr>
            <p:nvPr/>
          </p:nvSpPr>
          <p:spPr bwMode="auto">
            <a:xfrm>
              <a:off x="0" y="9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2" name="Rectangle 22"/>
            <p:cNvSpPr>
              <a:spLocks noChangeArrowheads="1"/>
            </p:cNvSpPr>
            <p:nvPr/>
          </p:nvSpPr>
          <p:spPr bwMode="auto">
            <a:xfrm>
              <a:off x="0" y="672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63" name="Rectangle 23"/>
            <p:cNvSpPr>
              <a:spLocks noChangeArrowheads="1"/>
            </p:cNvSpPr>
            <p:nvPr/>
          </p:nvSpPr>
          <p:spPr bwMode="auto">
            <a:xfrm>
              <a:off x="0" y="1248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64" name="Rectangle 24"/>
            <p:cNvSpPr>
              <a:spLocks noChangeArrowheads="1"/>
            </p:cNvSpPr>
            <p:nvPr/>
          </p:nvSpPr>
          <p:spPr bwMode="auto">
            <a:xfrm>
              <a:off x="0" y="1824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65" name="Rectangle 25"/>
            <p:cNvSpPr>
              <a:spLocks noChangeArrowheads="1"/>
            </p:cNvSpPr>
            <p:nvPr/>
          </p:nvSpPr>
          <p:spPr bwMode="auto">
            <a:xfrm>
              <a:off x="0" y="240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6" name="Rectangle 26"/>
            <p:cNvSpPr>
              <a:spLocks noChangeArrowheads="1"/>
            </p:cNvSpPr>
            <p:nvPr/>
          </p:nvSpPr>
          <p:spPr bwMode="auto">
            <a:xfrm>
              <a:off x="0" y="297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67" name="Rectangle 27"/>
            <p:cNvSpPr>
              <a:spLocks noChangeArrowheads="1"/>
            </p:cNvSpPr>
            <p:nvPr/>
          </p:nvSpPr>
          <p:spPr bwMode="auto">
            <a:xfrm>
              <a:off x="0" y="355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68" name="Rectangle 28"/>
            <p:cNvSpPr>
              <a:spLocks noChangeArrowheads="1"/>
            </p:cNvSpPr>
            <p:nvPr/>
          </p:nvSpPr>
          <p:spPr bwMode="auto">
            <a:xfrm>
              <a:off x="0" y="412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69" name="Group 29"/>
          <p:cNvGrpSpPr>
            <a:grpSpLocks/>
          </p:cNvGrpSpPr>
          <p:nvPr/>
        </p:nvGrpSpPr>
        <p:grpSpPr bwMode="auto">
          <a:xfrm rot="-16200000">
            <a:off x="2552700" y="-6438900"/>
            <a:ext cx="7239000" cy="5638800"/>
            <a:chOff x="0" y="480"/>
            <a:chExt cx="4560" cy="3552"/>
          </a:xfrm>
        </p:grpSpPr>
        <p:sp>
          <p:nvSpPr>
            <p:cNvPr id="35870" name="Rectangle 30"/>
            <p:cNvSpPr>
              <a:spLocks noChangeArrowheads="1"/>
            </p:cNvSpPr>
            <p:nvPr/>
          </p:nvSpPr>
          <p:spPr bwMode="auto">
            <a:xfrm>
              <a:off x="0" y="48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1" name="Rectangle 31"/>
            <p:cNvSpPr>
              <a:spLocks noChangeArrowheads="1"/>
            </p:cNvSpPr>
            <p:nvPr/>
          </p:nvSpPr>
          <p:spPr bwMode="auto">
            <a:xfrm>
              <a:off x="0" y="105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72" name="Rectangle 32"/>
            <p:cNvSpPr>
              <a:spLocks noChangeArrowheads="1"/>
            </p:cNvSpPr>
            <p:nvPr/>
          </p:nvSpPr>
          <p:spPr bwMode="auto">
            <a:xfrm>
              <a:off x="0" y="163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73" name="Rectangle 33"/>
            <p:cNvSpPr>
              <a:spLocks noChangeArrowheads="1"/>
            </p:cNvSpPr>
            <p:nvPr/>
          </p:nvSpPr>
          <p:spPr bwMode="auto">
            <a:xfrm>
              <a:off x="0" y="220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4" name="Rectangle 34"/>
            <p:cNvSpPr>
              <a:spLocks noChangeArrowheads="1"/>
            </p:cNvSpPr>
            <p:nvPr/>
          </p:nvSpPr>
          <p:spPr bwMode="auto">
            <a:xfrm>
              <a:off x="0" y="278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75" name="Rectangle 35"/>
            <p:cNvSpPr>
              <a:spLocks noChangeArrowheads="1"/>
            </p:cNvSpPr>
            <p:nvPr/>
          </p:nvSpPr>
          <p:spPr bwMode="auto">
            <a:xfrm>
              <a:off x="0" y="336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76" name="Rectangle 36"/>
            <p:cNvSpPr>
              <a:spLocks noChangeArrowheads="1"/>
            </p:cNvSpPr>
            <p:nvPr/>
          </p:nvSpPr>
          <p:spPr bwMode="auto">
            <a:xfrm>
              <a:off x="0" y="393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77" name="Group 37"/>
          <p:cNvGrpSpPr>
            <a:grpSpLocks/>
          </p:cNvGrpSpPr>
          <p:nvPr/>
        </p:nvGrpSpPr>
        <p:grpSpPr bwMode="auto">
          <a:xfrm>
            <a:off x="-7239000" y="152400"/>
            <a:ext cx="7239000" cy="6553200"/>
            <a:chOff x="0" y="96"/>
            <a:chExt cx="4560" cy="4128"/>
          </a:xfrm>
        </p:grpSpPr>
        <p:sp>
          <p:nvSpPr>
            <p:cNvPr id="35878" name="Rectangle 38"/>
            <p:cNvSpPr>
              <a:spLocks noChangeArrowheads="1"/>
            </p:cNvSpPr>
            <p:nvPr/>
          </p:nvSpPr>
          <p:spPr bwMode="auto">
            <a:xfrm>
              <a:off x="0" y="9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Rectangle 39"/>
            <p:cNvSpPr>
              <a:spLocks noChangeArrowheads="1"/>
            </p:cNvSpPr>
            <p:nvPr/>
          </p:nvSpPr>
          <p:spPr bwMode="auto">
            <a:xfrm>
              <a:off x="0" y="672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80" name="Rectangle 40"/>
            <p:cNvSpPr>
              <a:spLocks noChangeArrowheads="1"/>
            </p:cNvSpPr>
            <p:nvPr/>
          </p:nvSpPr>
          <p:spPr bwMode="auto">
            <a:xfrm>
              <a:off x="0" y="1248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81" name="Rectangle 41"/>
            <p:cNvSpPr>
              <a:spLocks noChangeArrowheads="1"/>
            </p:cNvSpPr>
            <p:nvPr/>
          </p:nvSpPr>
          <p:spPr bwMode="auto">
            <a:xfrm>
              <a:off x="0" y="1824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82" name="Rectangle 42"/>
            <p:cNvSpPr>
              <a:spLocks noChangeArrowheads="1"/>
            </p:cNvSpPr>
            <p:nvPr/>
          </p:nvSpPr>
          <p:spPr bwMode="auto">
            <a:xfrm>
              <a:off x="0" y="240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3" name="Rectangle 43"/>
            <p:cNvSpPr>
              <a:spLocks noChangeArrowheads="1"/>
            </p:cNvSpPr>
            <p:nvPr/>
          </p:nvSpPr>
          <p:spPr bwMode="auto">
            <a:xfrm>
              <a:off x="0" y="297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4" name="Rectangle 44"/>
            <p:cNvSpPr>
              <a:spLocks noChangeArrowheads="1"/>
            </p:cNvSpPr>
            <p:nvPr/>
          </p:nvSpPr>
          <p:spPr bwMode="auto">
            <a:xfrm>
              <a:off x="0" y="355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85" name="Rectangle 45"/>
            <p:cNvSpPr>
              <a:spLocks noChangeArrowheads="1"/>
            </p:cNvSpPr>
            <p:nvPr/>
          </p:nvSpPr>
          <p:spPr bwMode="auto">
            <a:xfrm>
              <a:off x="0" y="412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86" name="Group 46"/>
          <p:cNvGrpSpPr>
            <a:grpSpLocks/>
          </p:cNvGrpSpPr>
          <p:nvPr/>
        </p:nvGrpSpPr>
        <p:grpSpPr bwMode="auto">
          <a:xfrm rot="-16200000">
            <a:off x="266700" y="7734300"/>
            <a:ext cx="7239000" cy="5638800"/>
            <a:chOff x="0" y="480"/>
            <a:chExt cx="4560" cy="3552"/>
          </a:xfrm>
        </p:grpSpPr>
        <p:sp>
          <p:nvSpPr>
            <p:cNvPr id="35887" name="Rectangle 47"/>
            <p:cNvSpPr>
              <a:spLocks noChangeArrowheads="1"/>
            </p:cNvSpPr>
            <p:nvPr/>
          </p:nvSpPr>
          <p:spPr bwMode="auto">
            <a:xfrm>
              <a:off x="0" y="48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8" name="Rectangle 48"/>
            <p:cNvSpPr>
              <a:spLocks noChangeArrowheads="1"/>
            </p:cNvSpPr>
            <p:nvPr/>
          </p:nvSpPr>
          <p:spPr bwMode="auto">
            <a:xfrm>
              <a:off x="0" y="105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89" name="Rectangle 49"/>
            <p:cNvSpPr>
              <a:spLocks noChangeArrowheads="1"/>
            </p:cNvSpPr>
            <p:nvPr/>
          </p:nvSpPr>
          <p:spPr bwMode="auto">
            <a:xfrm>
              <a:off x="0" y="163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90" name="Rectangle 50"/>
            <p:cNvSpPr>
              <a:spLocks noChangeArrowheads="1"/>
            </p:cNvSpPr>
            <p:nvPr/>
          </p:nvSpPr>
          <p:spPr bwMode="auto">
            <a:xfrm>
              <a:off x="0" y="220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1" name="Rectangle 51"/>
            <p:cNvSpPr>
              <a:spLocks noChangeArrowheads="1"/>
            </p:cNvSpPr>
            <p:nvPr/>
          </p:nvSpPr>
          <p:spPr bwMode="auto">
            <a:xfrm>
              <a:off x="0" y="278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92" name="Rectangle 52"/>
            <p:cNvSpPr>
              <a:spLocks noChangeArrowheads="1"/>
            </p:cNvSpPr>
            <p:nvPr/>
          </p:nvSpPr>
          <p:spPr bwMode="auto">
            <a:xfrm>
              <a:off x="0" y="336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893" name="Rectangle 53"/>
            <p:cNvSpPr>
              <a:spLocks noChangeArrowheads="1"/>
            </p:cNvSpPr>
            <p:nvPr/>
          </p:nvSpPr>
          <p:spPr bwMode="auto">
            <a:xfrm>
              <a:off x="0" y="393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894" name="Group 54"/>
          <p:cNvGrpSpPr>
            <a:grpSpLocks/>
          </p:cNvGrpSpPr>
          <p:nvPr/>
        </p:nvGrpSpPr>
        <p:grpSpPr bwMode="auto">
          <a:xfrm>
            <a:off x="9220200" y="457200"/>
            <a:ext cx="7239000" cy="5638800"/>
            <a:chOff x="0" y="288"/>
            <a:chExt cx="4560" cy="3552"/>
          </a:xfrm>
        </p:grpSpPr>
        <p:sp>
          <p:nvSpPr>
            <p:cNvPr id="35895" name="Rectangle 55"/>
            <p:cNvSpPr>
              <a:spLocks noChangeArrowheads="1"/>
            </p:cNvSpPr>
            <p:nvPr/>
          </p:nvSpPr>
          <p:spPr bwMode="auto">
            <a:xfrm>
              <a:off x="0" y="28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6" name="Rectangle 56"/>
            <p:cNvSpPr>
              <a:spLocks noChangeArrowheads="1"/>
            </p:cNvSpPr>
            <p:nvPr/>
          </p:nvSpPr>
          <p:spPr bwMode="auto">
            <a:xfrm>
              <a:off x="0" y="86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97" name="Rectangle 57"/>
            <p:cNvSpPr>
              <a:spLocks noChangeArrowheads="1"/>
            </p:cNvSpPr>
            <p:nvPr/>
          </p:nvSpPr>
          <p:spPr bwMode="auto">
            <a:xfrm>
              <a:off x="0" y="144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98" name="Rectangle 58"/>
            <p:cNvSpPr>
              <a:spLocks noChangeArrowheads="1"/>
            </p:cNvSpPr>
            <p:nvPr/>
          </p:nvSpPr>
          <p:spPr bwMode="auto">
            <a:xfrm>
              <a:off x="0" y="201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899" name="Rectangle 59"/>
            <p:cNvSpPr>
              <a:spLocks noChangeArrowheads="1"/>
            </p:cNvSpPr>
            <p:nvPr/>
          </p:nvSpPr>
          <p:spPr bwMode="auto">
            <a:xfrm>
              <a:off x="0" y="2592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0" name="Rectangle 60"/>
            <p:cNvSpPr>
              <a:spLocks noChangeArrowheads="1"/>
            </p:cNvSpPr>
            <p:nvPr/>
          </p:nvSpPr>
          <p:spPr bwMode="auto">
            <a:xfrm>
              <a:off x="0" y="3168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901" name="Rectangle 61"/>
            <p:cNvSpPr>
              <a:spLocks noChangeArrowheads="1"/>
            </p:cNvSpPr>
            <p:nvPr/>
          </p:nvSpPr>
          <p:spPr bwMode="auto">
            <a:xfrm>
              <a:off x="0" y="3744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35902" name="Group 62"/>
          <p:cNvGrpSpPr>
            <a:grpSpLocks/>
          </p:cNvGrpSpPr>
          <p:nvPr/>
        </p:nvGrpSpPr>
        <p:grpSpPr bwMode="auto">
          <a:xfrm rot="-16200000">
            <a:off x="2552700" y="-6438900"/>
            <a:ext cx="7239000" cy="5638800"/>
            <a:chOff x="0" y="480"/>
            <a:chExt cx="4560" cy="3552"/>
          </a:xfrm>
        </p:grpSpPr>
        <p:sp>
          <p:nvSpPr>
            <p:cNvPr id="35903" name="Rectangle 63"/>
            <p:cNvSpPr>
              <a:spLocks noChangeArrowheads="1"/>
            </p:cNvSpPr>
            <p:nvPr/>
          </p:nvSpPr>
          <p:spPr bwMode="auto">
            <a:xfrm>
              <a:off x="0" y="480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4" name="Rectangle 64"/>
            <p:cNvSpPr>
              <a:spLocks noChangeArrowheads="1"/>
            </p:cNvSpPr>
            <p:nvPr/>
          </p:nvSpPr>
          <p:spPr bwMode="auto">
            <a:xfrm>
              <a:off x="0" y="1056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905" name="Rectangle 65"/>
            <p:cNvSpPr>
              <a:spLocks noChangeArrowheads="1"/>
            </p:cNvSpPr>
            <p:nvPr/>
          </p:nvSpPr>
          <p:spPr bwMode="auto">
            <a:xfrm>
              <a:off x="0" y="1632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906" name="Rectangle 66"/>
            <p:cNvSpPr>
              <a:spLocks noChangeArrowheads="1"/>
            </p:cNvSpPr>
            <p:nvPr/>
          </p:nvSpPr>
          <p:spPr bwMode="auto">
            <a:xfrm>
              <a:off x="0" y="2208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907" name="Rectangle 67"/>
            <p:cNvSpPr>
              <a:spLocks noChangeArrowheads="1"/>
            </p:cNvSpPr>
            <p:nvPr/>
          </p:nvSpPr>
          <p:spPr bwMode="auto">
            <a:xfrm>
              <a:off x="0" y="2784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908" name="Rectangle 68"/>
            <p:cNvSpPr>
              <a:spLocks noChangeArrowheads="1"/>
            </p:cNvSpPr>
            <p:nvPr/>
          </p:nvSpPr>
          <p:spPr bwMode="auto">
            <a:xfrm>
              <a:off x="0" y="3360"/>
              <a:ext cx="4560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  <p:sp>
          <p:nvSpPr>
            <p:cNvPr id="35909" name="Rectangle 69"/>
            <p:cNvSpPr>
              <a:spLocks noChangeArrowheads="1"/>
            </p:cNvSpPr>
            <p:nvPr/>
          </p:nvSpPr>
          <p:spPr bwMode="auto">
            <a:xfrm>
              <a:off x="0" y="3936"/>
              <a:ext cx="4560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/>
            </a:p>
          </p:txBody>
        </p:sp>
      </p:grpSp>
      <p:pic>
        <p:nvPicPr>
          <p:cNvPr id="35910" name="Picture 7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583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911" name="Text Box 71"/>
          <p:cNvSpPr txBox="1">
            <a:spLocks noChangeArrowheads="1"/>
          </p:cNvSpPr>
          <p:nvPr/>
        </p:nvSpPr>
        <p:spPr bwMode="auto">
          <a:xfrm>
            <a:off x="1295400" y="2514600"/>
            <a:ext cx="67818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>
                <a:solidFill>
                  <a:schemeClr val="bg1"/>
                </a:solidFill>
                <a:latin typeface="Arial" charset="0"/>
              </a:rPr>
              <a:t>YOU WIN $1 MILLION DOLLARS!</a:t>
            </a:r>
            <a:endParaRPr lang="en-US" sz="5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8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35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5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3"/>
                </p:tgtEl>
              </p:cMediaNode>
            </p:audio>
          </p:childTnLst>
        </p:cTn>
      </p:par>
    </p:tnLst>
    <p:bldLst>
      <p:bldP spid="359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571875" y="517207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0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1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2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3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7199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200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201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202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7203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4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5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6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7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8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09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0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1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5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6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17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218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2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18"/>
                </p:tgtEl>
              </p:cMediaNode>
            </p:audio>
          </p:childTnLst>
        </p:cTn>
      </p:par>
    </p:tnLst>
    <p:bldLst>
      <p:bldP spid="71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4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5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8210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12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6696075" y="404336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3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0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3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4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5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6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8237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8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39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8242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3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4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5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8246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47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48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49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0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1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2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3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4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5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8256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7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8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59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0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261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62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3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4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5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6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7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268" name="Text Box 76"/>
          <p:cNvSpPr txBox="1">
            <a:spLocks noChangeArrowheads="1"/>
          </p:cNvSpPr>
          <p:nvPr/>
        </p:nvSpPr>
        <p:spPr bwMode="auto">
          <a:xfrm>
            <a:off x="685800" y="582930"/>
            <a:ext cx="5181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Ian combines 2 1/2 cups of flour and 2 cups of rolled oats. How many cups is that?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8269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8271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8272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4 ½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2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69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71"/>
                </p:tgtEl>
              </p:cMediaNode>
            </p:audio>
          </p:childTnLst>
        </p:cTn>
      </p:par>
    </p:tnLst>
    <p:bldLst>
      <p:bldP spid="8206" grpId="0" autoUpdateAnimBg="0"/>
      <p:bldP spid="8207" grpId="0" autoUpdateAnimBg="0"/>
      <p:bldP spid="8208" grpId="0" autoUpdateAnimBg="0"/>
      <p:bldP spid="8209" grpId="0" autoUpdateAnimBg="0"/>
      <p:bldP spid="8268" grpId="0" autoUpdateAnimBg="0"/>
      <p:bldP spid="827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571875" y="4875213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9251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2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3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4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5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6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7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8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59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60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9261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62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63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64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65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266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66"/>
                </p:tgtEl>
              </p:cMediaNode>
            </p:audio>
          </p:childTnLst>
        </p:cTn>
      </p:par>
    </p:tnLst>
    <p:bldLst>
      <p:bldP spid="92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0255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 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0257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¼ cups 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0258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59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0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68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6696075" y="374650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70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1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3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4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79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280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1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2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3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4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285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6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7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8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89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0290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91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0294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5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6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7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8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99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0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1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2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3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304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5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6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7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08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309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10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1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2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3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4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5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316" name="Text Box 76"/>
          <p:cNvSpPr txBox="1">
            <a:spLocks noChangeArrowheads="1"/>
          </p:cNvSpPr>
          <p:nvPr/>
        </p:nvSpPr>
        <p:spPr bwMode="auto">
          <a:xfrm>
            <a:off x="685800" y="67437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dirty="0" smtClean="0">
                <a:solidFill>
                  <a:schemeClr val="bg1"/>
                </a:solidFill>
                <a:latin typeface="Arial" charset="0"/>
              </a:rPr>
              <a:t>Victor mixes 1 ¼  cups of ziti with 1 ¼ cups of rotini. How many cups in all?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10317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0319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10320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2 ½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0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17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19"/>
                </p:tgtEl>
              </p:cMediaNode>
            </p:audio>
          </p:childTnLst>
        </p:cTn>
      </p:par>
    </p:tnLst>
    <p:bldLst>
      <p:bldP spid="10254" grpId="0" autoUpdateAnimBg="0"/>
      <p:bldP spid="10255" grpId="0" autoUpdateAnimBg="0"/>
      <p:bldP spid="10256" grpId="0" autoUpdateAnimBg="0"/>
      <p:bldP spid="10257" grpId="0" autoUpdateAnimBg="0"/>
      <p:bldP spid="10316" grpId="0" autoUpdateAnimBg="0"/>
      <p:bldP spid="103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505200" y="1127125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571875" y="4560888"/>
            <a:ext cx="2413000" cy="322262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581400" y="111125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581400" y="1431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581400" y="1736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581400" y="2041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581400" y="2346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3581400" y="2651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581400" y="2955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581400" y="3260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581400" y="3565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3581400" y="3870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581400" y="4175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581400" y="44799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3581400" y="47847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3581400" y="50895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3581400" y="53943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4419600" y="112712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4419600" y="1447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4419600" y="1752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4419600" y="2057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4419600" y="2362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4419600" y="2667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4419600" y="29718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4419600" y="3276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4419600" y="35814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3" name="Text Box 29"/>
          <p:cNvSpPr txBox="1">
            <a:spLocks noChangeArrowheads="1"/>
          </p:cNvSpPr>
          <p:nvPr/>
        </p:nvSpPr>
        <p:spPr bwMode="auto">
          <a:xfrm>
            <a:off x="4419600" y="3886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4" name="Text Box 30"/>
          <p:cNvSpPr txBox="1">
            <a:spLocks noChangeArrowheads="1"/>
          </p:cNvSpPr>
          <p:nvPr/>
        </p:nvSpPr>
        <p:spPr bwMode="auto">
          <a:xfrm>
            <a:off x="4419600" y="4191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1295" name="Text Box 31"/>
          <p:cNvSpPr txBox="1">
            <a:spLocks noChangeArrowheads="1"/>
          </p:cNvSpPr>
          <p:nvPr/>
        </p:nvSpPr>
        <p:spPr bwMode="auto">
          <a:xfrm>
            <a:off x="4419600" y="4495800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6" name="Text Box 32"/>
          <p:cNvSpPr txBox="1">
            <a:spLocks noChangeArrowheads="1"/>
          </p:cNvSpPr>
          <p:nvPr/>
        </p:nvSpPr>
        <p:spPr bwMode="auto">
          <a:xfrm>
            <a:off x="4419600" y="48006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4419600" y="5105400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4419600" y="54102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1299" name="Oval 35"/>
          <p:cNvSpPr>
            <a:spLocks noChangeArrowheads="1"/>
          </p:cNvSpPr>
          <p:nvPr/>
        </p:nvSpPr>
        <p:spPr bwMode="auto">
          <a:xfrm>
            <a:off x="4114800" y="5546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0" name="Oval 36"/>
          <p:cNvSpPr>
            <a:spLocks noChangeArrowheads="1"/>
          </p:cNvSpPr>
          <p:nvPr/>
        </p:nvSpPr>
        <p:spPr bwMode="auto">
          <a:xfrm>
            <a:off x="4114800" y="5241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1" name="Oval 37"/>
          <p:cNvSpPr>
            <a:spLocks noChangeArrowheads="1"/>
          </p:cNvSpPr>
          <p:nvPr/>
        </p:nvSpPr>
        <p:spPr bwMode="auto">
          <a:xfrm>
            <a:off x="4114800" y="4937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2" name="Oval 38"/>
          <p:cNvSpPr>
            <a:spLocks noChangeArrowheads="1"/>
          </p:cNvSpPr>
          <p:nvPr/>
        </p:nvSpPr>
        <p:spPr bwMode="auto">
          <a:xfrm>
            <a:off x="4114800" y="4632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3" name="Oval 39"/>
          <p:cNvSpPr>
            <a:spLocks noChangeArrowheads="1"/>
          </p:cNvSpPr>
          <p:nvPr/>
        </p:nvSpPr>
        <p:spPr bwMode="auto">
          <a:xfrm>
            <a:off x="4114800" y="4327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4" name="Oval 40"/>
          <p:cNvSpPr>
            <a:spLocks noChangeArrowheads="1"/>
          </p:cNvSpPr>
          <p:nvPr/>
        </p:nvSpPr>
        <p:spPr bwMode="auto">
          <a:xfrm>
            <a:off x="4114800" y="4022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5" name="Oval 41"/>
          <p:cNvSpPr>
            <a:spLocks noChangeArrowheads="1"/>
          </p:cNvSpPr>
          <p:nvPr/>
        </p:nvSpPr>
        <p:spPr bwMode="auto">
          <a:xfrm>
            <a:off x="4114800" y="3717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6" name="Oval 42"/>
          <p:cNvSpPr>
            <a:spLocks noChangeArrowheads="1"/>
          </p:cNvSpPr>
          <p:nvPr/>
        </p:nvSpPr>
        <p:spPr bwMode="auto">
          <a:xfrm>
            <a:off x="4114800" y="3413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7" name="Oval 43"/>
          <p:cNvSpPr>
            <a:spLocks noChangeArrowheads="1"/>
          </p:cNvSpPr>
          <p:nvPr/>
        </p:nvSpPr>
        <p:spPr bwMode="auto">
          <a:xfrm>
            <a:off x="4114800" y="3108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08" name="Oval 44"/>
          <p:cNvSpPr>
            <a:spLocks noChangeArrowheads="1"/>
          </p:cNvSpPr>
          <p:nvPr/>
        </p:nvSpPr>
        <p:spPr bwMode="auto">
          <a:xfrm>
            <a:off x="4114800" y="2803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1309" name="Oval 45"/>
          <p:cNvSpPr>
            <a:spLocks noChangeArrowheads="1"/>
          </p:cNvSpPr>
          <p:nvPr/>
        </p:nvSpPr>
        <p:spPr bwMode="auto">
          <a:xfrm>
            <a:off x="4114800" y="24987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10" name="Oval 46"/>
          <p:cNvSpPr>
            <a:spLocks noChangeArrowheads="1"/>
          </p:cNvSpPr>
          <p:nvPr/>
        </p:nvSpPr>
        <p:spPr bwMode="auto">
          <a:xfrm>
            <a:off x="4114800" y="21939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11" name="Oval 47"/>
          <p:cNvSpPr>
            <a:spLocks noChangeArrowheads="1"/>
          </p:cNvSpPr>
          <p:nvPr/>
        </p:nvSpPr>
        <p:spPr bwMode="auto">
          <a:xfrm>
            <a:off x="4114800" y="18891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12" name="Oval 48"/>
          <p:cNvSpPr>
            <a:spLocks noChangeArrowheads="1"/>
          </p:cNvSpPr>
          <p:nvPr/>
        </p:nvSpPr>
        <p:spPr bwMode="auto">
          <a:xfrm>
            <a:off x="4114800" y="1584325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313" name="Oval 49"/>
          <p:cNvSpPr>
            <a:spLocks noChangeArrowheads="1"/>
          </p:cNvSpPr>
          <p:nvPr/>
        </p:nvSpPr>
        <p:spPr bwMode="auto">
          <a:xfrm>
            <a:off x="4114800" y="1279525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314" name="Value of Next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85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3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14"/>
                </p:tgtEl>
              </p:cMediaNode>
            </p:audio>
          </p:childTnLst>
        </p:cTn>
      </p:par>
    </p:tnLst>
    <p:bldLst>
      <p:bldP spid="112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46482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A: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533400" y="60960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4953000" y="5029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B: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2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953000" y="609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D: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3 ½ cups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12306" name="Oval 18"/>
          <p:cNvSpPr>
            <a:spLocks noChangeArrowheads="1"/>
          </p:cNvSpPr>
          <p:nvPr/>
        </p:nvSpPr>
        <p:spPr bwMode="auto">
          <a:xfrm>
            <a:off x="1524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7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8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336550" y="410210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bg1"/>
                </a:solidFill>
                <a:latin typeface="Arial" charset="0"/>
              </a:rPr>
              <a:t>50:50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6629400" y="0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6705600" y="-158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6705600" y="304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13" name="Text Box 25"/>
          <p:cNvSpPr txBox="1">
            <a:spLocks noChangeArrowheads="1"/>
          </p:cNvSpPr>
          <p:nvPr/>
        </p:nvSpPr>
        <p:spPr bwMode="auto">
          <a:xfrm>
            <a:off x="6705600" y="609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14" name="Text Box 26"/>
          <p:cNvSpPr txBox="1">
            <a:spLocks noChangeArrowheads="1"/>
          </p:cNvSpPr>
          <p:nvPr/>
        </p:nvSpPr>
        <p:spPr bwMode="auto">
          <a:xfrm>
            <a:off x="6705600" y="914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6705600" y="1219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6705600" y="1524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10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6696075" y="343217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Text Box 30"/>
          <p:cNvSpPr txBox="1">
            <a:spLocks noChangeArrowheads="1"/>
          </p:cNvSpPr>
          <p:nvPr/>
        </p:nvSpPr>
        <p:spPr bwMode="auto">
          <a:xfrm>
            <a:off x="6705600" y="1828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9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6705600" y="2133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8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0" name="Text Box 32"/>
          <p:cNvSpPr txBox="1">
            <a:spLocks noChangeArrowheads="1"/>
          </p:cNvSpPr>
          <p:nvPr/>
        </p:nvSpPr>
        <p:spPr bwMode="auto">
          <a:xfrm>
            <a:off x="6705600" y="2438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7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6705600" y="2743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6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2" name="Text Box 34"/>
          <p:cNvSpPr txBox="1">
            <a:spLocks noChangeArrowheads="1"/>
          </p:cNvSpPr>
          <p:nvPr/>
        </p:nvSpPr>
        <p:spPr bwMode="auto">
          <a:xfrm>
            <a:off x="6705600" y="30480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5</a:t>
            </a:r>
          </a:p>
        </p:txBody>
      </p:sp>
      <p:sp>
        <p:nvSpPr>
          <p:cNvPr id="12323" name="Text Box 35"/>
          <p:cNvSpPr txBox="1">
            <a:spLocks noChangeArrowheads="1"/>
          </p:cNvSpPr>
          <p:nvPr/>
        </p:nvSpPr>
        <p:spPr bwMode="auto">
          <a:xfrm>
            <a:off x="6705600" y="3352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4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6705600" y="3657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3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5" name="Text Box 37"/>
          <p:cNvSpPr txBox="1">
            <a:spLocks noChangeArrowheads="1"/>
          </p:cNvSpPr>
          <p:nvPr/>
        </p:nvSpPr>
        <p:spPr bwMode="auto">
          <a:xfrm>
            <a:off x="6705600" y="39624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2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6705600" y="4267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1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7543800" y="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 Million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328" name="Text Box 40"/>
          <p:cNvSpPr txBox="1">
            <a:spLocks noChangeArrowheads="1"/>
          </p:cNvSpPr>
          <p:nvPr/>
        </p:nvSpPr>
        <p:spPr bwMode="auto">
          <a:xfrm>
            <a:off x="7543800" y="320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7543800" y="625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$250,000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7543800" y="930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$125,000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1" name="Text Box 43"/>
          <p:cNvSpPr txBox="1">
            <a:spLocks noChangeArrowheads="1"/>
          </p:cNvSpPr>
          <p:nvPr/>
        </p:nvSpPr>
        <p:spPr bwMode="auto">
          <a:xfrm>
            <a:off x="7543800" y="1235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$64,000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2" name="Text Box 44"/>
          <p:cNvSpPr txBox="1">
            <a:spLocks noChangeArrowheads="1"/>
          </p:cNvSpPr>
          <p:nvPr/>
        </p:nvSpPr>
        <p:spPr bwMode="auto">
          <a:xfrm>
            <a:off x="7543800" y="1539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$32,000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7543800" y="18446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$16,000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4" name="Text Box 46"/>
          <p:cNvSpPr txBox="1">
            <a:spLocks noChangeArrowheads="1"/>
          </p:cNvSpPr>
          <p:nvPr/>
        </p:nvSpPr>
        <p:spPr bwMode="auto">
          <a:xfrm>
            <a:off x="7543800" y="2149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$8,000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5" name="Text Box 47"/>
          <p:cNvSpPr txBox="1">
            <a:spLocks noChangeArrowheads="1"/>
          </p:cNvSpPr>
          <p:nvPr/>
        </p:nvSpPr>
        <p:spPr bwMode="auto">
          <a:xfrm>
            <a:off x="7543800" y="24542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$4,000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6" name="Text Box 48"/>
          <p:cNvSpPr txBox="1">
            <a:spLocks noChangeArrowheads="1"/>
          </p:cNvSpPr>
          <p:nvPr/>
        </p:nvSpPr>
        <p:spPr bwMode="auto">
          <a:xfrm>
            <a:off x="7543800" y="2759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$2,000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7" name="Text Box 49"/>
          <p:cNvSpPr txBox="1">
            <a:spLocks noChangeArrowheads="1"/>
          </p:cNvSpPr>
          <p:nvPr/>
        </p:nvSpPr>
        <p:spPr bwMode="auto">
          <a:xfrm>
            <a:off x="7543800" y="30638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" charset="0"/>
              </a:rPr>
              <a:t>$1,000</a:t>
            </a:r>
          </a:p>
        </p:txBody>
      </p:sp>
      <p:sp>
        <p:nvSpPr>
          <p:cNvPr id="12338" name="Text Box 50"/>
          <p:cNvSpPr txBox="1">
            <a:spLocks noChangeArrowheads="1"/>
          </p:cNvSpPr>
          <p:nvPr/>
        </p:nvSpPr>
        <p:spPr bwMode="auto">
          <a:xfrm>
            <a:off x="7543800" y="3368675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$500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39" name="Text Box 51"/>
          <p:cNvSpPr txBox="1">
            <a:spLocks noChangeArrowheads="1"/>
          </p:cNvSpPr>
          <p:nvPr/>
        </p:nvSpPr>
        <p:spPr bwMode="auto">
          <a:xfrm>
            <a:off x="7543800" y="36734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$300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40" name="Text Box 52"/>
          <p:cNvSpPr txBox="1">
            <a:spLocks noChangeArrowheads="1"/>
          </p:cNvSpPr>
          <p:nvPr/>
        </p:nvSpPr>
        <p:spPr bwMode="auto">
          <a:xfrm>
            <a:off x="7543800" y="3978275"/>
            <a:ext cx="1333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$200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41" name="Text Box 53"/>
          <p:cNvSpPr txBox="1">
            <a:spLocks noChangeArrowheads="1"/>
          </p:cNvSpPr>
          <p:nvPr/>
        </p:nvSpPr>
        <p:spPr bwMode="auto">
          <a:xfrm>
            <a:off x="7543800" y="4283075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CC00"/>
                </a:solidFill>
                <a:latin typeface="Arial" charset="0"/>
              </a:rPr>
              <a:t>$100</a:t>
            </a:r>
            <a:endParaRPr lang="en-US">
              <a:solidFill>
                <a:srgbClr val="FFCC00"/>
              </a:solidFill>
            </a:endParaRPr>
          </a:p>
        </p:txBody>
      </p:sp>
      <p:sp>
        <p:nvSpPr>
          <p:cNvPr id="12342" name="Oval 54"/>
          <p:cNvSpPr>
            <a:spLocks noChangeArrowheads="1"/>
          </p:cNvSpPr>
          <p:nvPr/>
        </p:nvSpPr>
        <p:spPr bwMode="auto">
          <a:xfrm>
            <a:off x="7239000" y="4419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3" name="Oval 55"/>
          <p:cNvSpPr>
            <a:spLocks noChangeArrowheads="1"/>
          </p:cNvSpPr>
          <p:nvPr/>
        </p:nvSpPr>
        <p:spPr bwMode="auto">
          <a:xfrm>
            <a:off x="7239000" y="4114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4" name="Oval 56"/>
          <p:cNvSpPr>
            <a:spLocks noChangeArrowheads="1"/>
          </p:cNvSpPr>
          <p:nvPr/>
        </p:nvSpPr>
        <p:spPr bwMode="auto">
          <a:xfrm>
            <a:off x="7239000" y="3810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5" name="Oval 57"/>
          <p:cNvSpPr>
            <a:spLocks noChangeArrowheads="1"/>
          </p:cNvSpPr>
          <p:nvPr/>
        </p:nvSpPr>
        <p:spPr bwMode="auto">
          <a:xfrm>
            <a:off x="7239000" y="3505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6" name="Oval 58"/>
          <p:cNvSpPr>
            <a:spLocks noChangeArrowheads="1"/>
          </p:cNvSpPr>
          <p:nvPr/>
        </p:nvSpPr>
        <p:spPr bwMode="auto">
          <a:xfrm>
            <a:off x="7239000" y="3200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7" name="Oval 59"/>
          <p:cNvSpPr>
            <a:spLocks noChangeArrowheads="1"/>
          </p:cNvSpPr>
          <p:nvPr/>
        </p:nvSpPr>
        <p:spPr bwMode="auto">
          <a:xfrm>
            <a:off x="7239000" y="2895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8" name="Oval 60"/>
          <p:cNvSpPr>
            <a:spLocks noChangeArrowheads="1"/>
          </p:cNvSpPr>
          <p:nvPr/>
        </p:nvSpPr>
        <p:spPr bwMode="auto">
          <a:xfrm>
            <a:off x="7239000" y="2590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49" name="Oval 61"/>
          <p:cNvSpPr>
            <a:spLocks noChangeArrowheads="1"/>
          </p:cNvSpPr>
          <p:nvPr/>
        </p:nvSpPr>
        <p:spPr bwMode="auto">
          <a:xfrm>
            <a:off x="7239000" y="2286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0" name="Oval 62"/>
          <p:cNvSpPr>
            <a:spLocks noChangeArrowheads="1"/>
          </p:cNvSpPr>
          <p:nvPr/>
        </p:nvSpPr>
        <p:spPr bwMode="auto">
          <a:xfrm>
            <a:off x="7239000" y="1981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1" name="Oval 63"/>
          <p:cNvSpPr>
            <a:spLocks noChangeArrowheads="1"/>
          </p:cNvSpPr>
          <p:nvPr/>
        </p:nvSpPr>
        <p:spPr bwMode="auto">
          <a:xfrm>
            <a:off x="7239000" y="1676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2352" name="Oval 64"/>
          <p:cNvSpPr>
            <a:spLocks noChangeArrowheads="1"/>
          </p:cNvSpPr>
          <p:nvPr/>
        </p:nvSpPr>
        <p:spPr bwMode="auto">
          <a:xfrm>
            <a:off x="7239000" y="13716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3" name="Oval 65"/>
          <p:cNvSpPr>
            <a:spLocks noChangeArrowheads="1"/>
          </p:cNvSpPr>
          <p:nvPr/>
        </p:nvSpPr>
        <p:spPr bwMode="auto">
          <a:xfrm>
            <a:off x="7239000" y="10668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4" name="Oval 66"/>
          <p:cNvSpPr>
            <a:spLocks noChangeArrowheads="1"/>
          </p:cNvSpPr>
          <p:nvPr/>
        </p:nvSpPr>
        <p:spPr bwMode="auto">
          <a:xfrm>
            <a:off x="7239000" y="7620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5" name="Oval 67"/>
          <p:cNvSpPr>
            <a:spLocks noChangeArrowheads="1"/>
          </p:cNvSpPr>
          <p:nvPr/>
        </p:nvSpPr>
        <p:spPr bwMode="auto">
          <a:xfrm>
            <a:off x="7239000" y="457200"/>
            <a:ext cx="152400" cy="152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6" name="Oval 68"/>
          <p:cNvSpPr>
            <a:spLocks noChangeArrowheads="1"/>
          </p:cNvSpPr>
          <p:nvPr/>
        </p:nvSpPr>
        <p:spPr bwMode="auto">
          <a:xfrm>
            <a:off x="7239000" y="1524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2357" name="Picture 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58" name="AutoShape 70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59" name="Oval 71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60" name="AutoShape 72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61" name="Oval 73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62" name="AutoShape 74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63" name="Oval 75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364" name="Text Box 76"/>
          <p:cNvSpPr txBox="1">
            <a:spLocks noChangeArrowheads="1"/>
          </p:cNvSpPr>
          <p:nvPr/>
        </p:nvSpPr>
        <p:spPr bwMode="auto">
          <a:xfrm>
            <a:off x="685800" y="674371"/>
            <a:ext cx="5181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Sarah has 1 ¾ cups of white flour. She adds ¾ cup of rye flour. How much flour in all?</a:t>
            </a:r>
            <a:endParaRPr lang="en-US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365" name="New Question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  <p:pic>
        <p:nvPicPr>
          <p:cNvPr id="12367" name="Who Wants to Be a Millionaire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</p:spPr>
      </p:pic>
      <p:sp>
        <p:nvSpPr>
          <p:cNvPr id="12368" name="AutoShape 80"/>
          <p:cNvSpPr>
            <a:spLocks noChangeArrowheads="1"/>
          </p:cNvSpPr>
          <p:nvPr/>
        </p:nvSpPr>
        <p:spPr bwMode="auto">
          <a:xfrm>
            <a:off x="69850" y="2767013"/>
            <a:ext cx="4267200" cy="9144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dirty="0" smtClean="0"/>
              <a:t>2 ½ cups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3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23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65"/>
                </p:tgtEl>
              </p:cMediaNode>
            </p:audio>
            <p:audio>
              <p:cMediaNode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67"/>
                </p:tgtEl>
              </p:cMediaNode>
            </p:audio>
          </p:childTnLst>
        </p:cTn>
      </p:par>
    </p:tnLst>
    <p:bldLst>
      <p:bldP spid="12302" grpId="0" autoUpdateAnimBg="0"/>
      <p:bldP spid="12303" grpId="0" autoUpdateAnimBg="0"/>
      <p:bldP spid="12304" grpId="0" autoUpdateAnimBg="0"/>
      <p:bldP spid="12305" grpId="0" autoUpdateAnimBg="0"/>
      <p:bldP spid="12364" grpId="0" autoUpdateAnimBg="0"/>
      <p:bldP spid="1236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2067</Words>
  <Application>Microsoft Office PowerPoint</Application>
  <PresentationFormat>On-screen Show (4:3)</PresentationFormat>
  <Paragraphs>1054</Paragraphs>
  <Slides>34</Slides>
  <Notes>0</Notes>
  <HiddenSlides>0</HiddenSlides>
  <MMClips>49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Computer Text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Mark E. Damon</dc:creator>
  <cp:lastModifiedBy>Shawna</cp:lastModifiedBy>
  <cp:revision>27</cp:revision>
  <dcterms:created xsi:type="dcterms:W3CDTF">1999-11-20T23:03:43Z</dcterms:created>
  <dcterms:modified xsi:type="dcterms:W3CDTF">2011-07-19T00:15:36Z</dcterms:modified>
</cp:coreProperties>
</file>